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40" r:id="rId3"/>
    <p:sldId id="339" r:id="rId4"/>
    <p:sldId id="349" r:id="rId5"/>
    <p:sldId id="341" r:id="rId6"/>
    <p:sldId id="348" r:id="rId7"/>
    <p:sldId id="344" r:id="rId8"/>
    <p:sldId id="345" r:id="rId9"/>
    <p:sldId id="342" r:id="rId10"/>
    <p:sldId id="350" r:id="rId11"/>
    <p:sldId id="351" r:id="rId12"/>
    <p:sldId id="343" r:id="rId13"/>
    <p:sldId id="346" r:id="rId14"/>
    <p:sldId id="347" r:id="rId15"/>
    <p:sldId id="287" r:id="rId1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y Mays" initials="BM" lastIdx="1" clrIdx="0">
    <p:extLst>
      <p:ext uri="{19B8F6BF-5375-455C-9EA6-DF929625EA0E}">
        <p15:presenceInfo xmlns:p15="http://schemas.microsoft.com/office/powerpoint/2012/main" userId="661003ba5715b2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037" autoAdjust="0"/>
  </p:normalViewPr>
  <p:slideViewPr>
    <p:cSldViewPr snapToGrid="0" snapToObjects="1">
      <p:cViewPr varScale="1">
        <p:scale>
          <a:sx n="141" d="100"/>
          <a:sy n="141" d="100"/>
        </p:scale>
        <p:origin x="120" y="27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D8E28-E46C-4BA7-9296-B3DDA1383A6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94593-8556-4AEE-A38E-231257DC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4593-8556-4AEE-A38E-231257DC07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CBEF-9C97-48E5-A5B8-2F05930D61A7}" type="datetime1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7E60A-F963-47E1-9918-64F1ABAA7443}" type="datetime1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02936-411B-4BC0-9567-8EA5ABE33FC5}" type="datetime1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7B3E-496D-4D40-93C5-46D718641587}" type="datetime1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3B524-8F38-46C1-A783-53FCCB5D9479}" type="datetime1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06622-0475-4F0D-8952-C3A2E618E56F}" type="datetime1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91A42-0D4E-4C55-B399-61315E50482C}" type="datetime1">
              <a:rPr lang="en-US" smtClean="0"/>
              <a:t>8/11/2019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A6D3-027F-4E1A-9C9E-8EC37E375A30}" type="datetime1">
              <a:rPr lang="en-US" smtClean="0"/>
              <a:t>8/11/2019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C65D1-01A0-44F9-BE21-DEF6D09696DF}" type="datetime1">
              <a:rPr lang="en-US" smtClean="0"/>
              <a:t>8/11/2019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4CB53-7C54-4270-B26B-96A1C321308D}" type="datetime1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24648-A0C0-486E-B3D8-495D4076052A}" type="datetime1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2DC42A-4A18-457E-87A8-2C19A5C5EF8F}" type="datetime1">
              <a:rPr lang="en-US" smtClean="0"/>
              <a:t>8/11/2019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mailto:wrmurray@ncs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>
            <a:extLst>
              <a:ext uri="{FF2B5EF4-FFF2-40B4-BE49-F238E27FC236}">
                <a16:creationId xmlns:a16="http://schemas.microsoft.com/office/drawing/2014/main" id="{48D93AEC-DCF2-48D8-831B-02D6F7AB456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3762" y="553905"/>
            <a:ext cx="8354438" cy="850604"/>
          </a:xfrm>
          <a:prstGeom prst="rect">
            <a:avLst/>
          </a:prstGeom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/>
              <a:t>Plasmas for Life Science Applications </a:t>
            </a:r>
            <a:br>
              <a:rPr lang="en-US" sz="2800" dirty="0"/>
            </a:br>
            <a:r>
              <a:rPr lang="en-US" sz="2800" dirty="0"/>
              <a:t>at NC State University</a:t>
            </a:r>
          </a:p>
        </p:txBody>
      </p:sp>
      <p:sp>
        <p:nvSpPr>
          <p:cNvPr id="6" name="Shape 55">
            <a:extLst>
              <a:ext uri="{FF2B5EF4-FFF2-40B4-BE49-F238E27FC236}">
                <a16:creationId xmlns:a16="http://schemas.microsoft.com/office/drawing/2014/main" id="{86E354CB-3753-40FC-B648-A77161586E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763" y="1499071"/>
            <a:ext cx="2682980" cy="1129382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800" b="1" dirty="0">
                <a:solidFill>
                  <a:srgbClr val="000000"/>
                </a:solidFill>
              </a:rPr>
              <a:t>Presented by: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William Murray</a:t>
            </a:r>
          </a:p>
          <a:p>
            <a:pPr algn="l"/>
            <a:endParaRPr lang="en" sz="1800" b="1" dirty="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638C10-F1CB-4AD6-A93C-20EDC7248F91}"/>
              </a:ext>
            </a:extLst>
          </p:cNvPr>
          <p:cNvSpPr/>
          <p:nvPr/>
        </p:nvSpPr>
        <p:spPr>
          <a:xfrm>
            <a:off x="103763" y="2448338"/>
            <a:ext cx="2588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Graduate Advisor:</a:t>
            </a:r>
          </a:p>
          <a:p>
            <a:r>
              <a:rPr lang="en-US" dirty="0">
                <a:solidFill>
                  <a:srgbClr val="000000"/>
                </a:solidFill>
              </a:rPr>
              <a:t>Dr. Katharina </a:t>
            </a:r>
            <a:r>
              <a:rPr lang="en-US" dirty="0" err="1">
                <a:solidFill>
                  <a:srgbClr val="000000"/>
                </a:solidFill>
              </a:rPr>
              <a:t>Stapelmann</a:t>
            </a:r>
            <a:endParaRPr lang="en" dirty="0">
              <a:solidFill>
                <a:srgbClr val="000000"/>
              </a:solidFill>
            </a:endParaRPr>
          </a:p>
        </p:txBody>
      </p:sp>
      <p:sp>
        <p:nvSpPr>
          <p:cNvPr id="13" name="Shape 55">
            <a:extLst>
              <a:ext uri="{FF2B5EF4-FFF2-40B4-BE49-F238E27FC236}">
                <a16:creationId xmlns:a16="http://schemas.microsoft.com/office/drawing/2014/main" id="{F97EB78F-BF5B-4852-826D-8F34C265FC4B}"/>
              </a:ext>
            </a:extLst>
          </p:cNvPr>
          <p:cNvSpPr txBox="1">
            <a:spLocks/>
          </p:cNvSpPr>
          <p:nvPr/>
        </p:nvSpPr>
        <p:spPr bwMode="auto">
          <a:xfrm>
            <a:off x="103763" y="3274101"/>
            <a:ext cx="3414137" cy="174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rgbClr val="000000"/>
                </a:solidFill>
              </a:rPr>
              <a:t>Presented for: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PPPL Grad. Summer School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Princeton, NJ</a:t>
            </a:r>
          </a:p>
          <a:p>
            <a:pPr algn="l"/>
            <a:r>
              <a:rPr lang="en" sz="1800">
                <a:solidFill>
                  <a:srgbClr val="000000"/>
                </a:solidFill>
              </a:rPr>
              <a:t>08/12/2019</a:t>
            </a:r>
            <a:endParaRPr lang="en" sz="18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2753C-338B-4F95-9F7C-1FD70794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88" y="1499071"/>
            <a:ext cx="2106093" cy="31927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9BE6121-9668-4A90-8691-DD211579017D}"/>
              </a:ext>
            </a:extLst>
          </p:cNvPr>
          <p:cNvSpPr/>
          <p:nvPr/>
        </p:nvSpPr>
        <p:spPr>
          <a:xfrm>
            <a:off x="3191742" y="1550781"/>
            <a:ext cx="1495385" cy="692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9F7DEC-AA47-40AE-9C1A-D05CA576F858}"/>
              </a:ext>
            </a:extLst>
          </p:cNvPr>
          <p:cNvCxnSpPr>
            <a:cxnSpLocks/>
          </p:cNvCxnSpPr>
          <p:nvPr/>
        </p:nvCxnSpPr>
        <p:spPr>
          <a:xfrm>
            <a:off x="3229388" y="4131734"/>
            <a:ext cx="623146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C1AF554-81EE-4B78-8193-E77C8FADA3B1}"/>
              </a:ext>
            </a:extLst>
          </p:cNvPr>
          <p:cNvSpPr/>
          <p:nvPr/>
        </p:nvSpPr>
        <p:spPr>
          <a:xfrm>
            <a:off x="1061931" y="2171702"/>
            <a:ext cx="2314787" cy="231478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4134" y="4767264"/>
            <a:ext cx="592666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The WITCH ignites plasma with a high voltage potential arranged in a barrel-capacitor configuration</a:t>
            </a:r>
          </a:p>
        </p:txBody>
      </p:sp>
      <p:pic>
        <p:nvPicPr>
          <p:cNvPr id="11" name="Picture 10" descr="A picture containing indoor, table, floor, wall&#10;&#10;Description automatically generated">
            <a:extLst>
              <a:ext uri="{FF2B5EF4-FFF2-40B4-BE49-F238E27FC236}">
                <a16:creationId xmlns:a16="http://schemas.microsoft.com/office/drawing/2014/main" id="{3E6466F2-6CAE-4815-8114-EDE21D077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00" y="1587926"/>
            <a:ext cx="3542455" cy="26568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B1E4A0-526A-4A02-9D42-D414A80C34DC}"/>
              </a:ext>
            </a:extLst>
          </p:cNvPr>
          <p:cNvSpPr/>
          <p:nvPr/>
        </p:nvSpPr>
        <p:spPr>
          <a:xfrm>
            <a:off x="5086848" y="4316954"/>
            <a:ext cx="3246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</a:rPr>
              <a:t>WITCH: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“</a:t>
            </a:r>
            <a:r>
              <a:rPr lang="en-US" sz="1400" b="1" dirty="0">
                <a:solidFill>
                  <a:srgbClr val="000000"/>
                </a:solidFill>
              </a:rPr>
              <a:t>W</a:t>
            </a:r>
            <a:r>
              <a:rPr lang="en-US" sz="1400" dirty="0">
                <a:solidFill>
                  <a:srgbClr val="000000"/>
                </a:solidFill>
              </a:rPr>
              <a:t>ater </a:t>
            </a:r>
            <a:r>
              <a:rPr lang="en-US" sz="1400" b="1" dirty="0">
                <a:solidFill>
                  <a:srgbClr val="000000"/>
                </a:solidFill>
              </a:rPr>
              <a:t>I</a:t>
            </a:r>
            <a:r>
              <a:rPr lang="en-US" sz="1400" dirty="0">
                <a:solidFill>
                  <a:srgbClr val="000000"/>
                </a:solidFill>
              </a:rPr>
              <a:t>onization </a:t>
            </a:r>
            <a:r>
              <a:rPr lang="en-US" sz="1400" b="1" dirty="0">
                <a:solidFill>
                  <a:srgbClr val="000000"/>
                </a:solidFill>
              </a:rPr>
              <a:t>T</a:t>
            </a:r>
            <a:r>
              <a:rPr lang="en-US" sz="1400" dirty="0">
                <a:solidFill>
                  <a:srgbClr val="000000"/>
                </a:solidFill>
              </a:rPr>
              <a:t>wo-phase </a:t>
            </a:r>
            <a:r>
              <a:rPr lang="en-US" sz="1400" b="1" dirty="0">
                <a:solidFill>
                  <a:srgbClr val="000000"/>
                </a:solidFill>
              </a:rPr>
              <a:t>Ch</a:t>
            </a:r>
            <a:r>
              <a:rPr lang="en-US" sz="1400" dirty="0">
                <a:solidFill>
                  <a:srgbClr val="000000"/>
                </a:solidFill>
              </a:rPr>
              <a:t>amber”</a:t>
            </a: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37B19A56-E4AD-4865-BEFC-0A0553B2539B}"/>
              </a:ext>
            </a:extLst>
          </p:cNvPr>
          <p:cNvSpPr/>
          <p:nvPr/>
        </p:nvSpPr>
        <p:spPr>
          <a:xfrm>
            <a:off x="884120" y="2021407"/>
            <a:ext cx="2656841" cy="2656841"/>
          </a:xfrm>
          <a:prstGeom prst="donut">
            <a:avLst>
              <a:gd name="adj" fmla="val 4818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8E020A8D-2962-48BF-AAF3-139D77262CBA}"/>
              </a:ext>
            </a:extLst>
          </p:cNvPr>
          <p:cNvSpPr/>
          <p:nvPr/>
        </p:nvSpPr>
        <p:spPr>
          <a:xfrm>
            <a:off x="990600" y="2121114"/>
            <a:ext cx="2457450" cy="2457450"/>
          </a:xfrm>
          <a:prstGeom prst="donut">
            <a:avLst>
              <a:gd name="adj" fmla="val 4818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2BC8FF-F652-4974-BD73-BBF98666B587}"/>
              </a:ext>
            </a:extLst>
          </p:cNvPr>
          <p:cNvSpPr/>
          <p:nvPr/>
        </p:nvSpPr>
        <p:spPr>
          <a:xfrm>
            <a:off x="2127249" y="3272579"/>
            <a:ext cx="184150" cy="1841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BB10B7BF-725F-4330-9194-0B2E40DC6EAB}"/>
              </a:ext>
            </a:extLst>
          </p:cNvPr>
          <p:cNvSpPr/>
          <p:nvPr/>
        </p:nvSpPr>
        <p:spPr>
          <a:xfrm>
            <a:off x="2120465" y="3257752"/>
            <a:ext cx="184150" cy="184150"/>
          </a:xfrm>
          <a:prstGeom prst="donut">
            <a:avLst>
              <a:gd name="adj" fmla="val 25744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20B55F-D01E-446B-A744-6211E5F09373}"/>
              </a:ext>
            </a:extLst>
          </p:cNvPr>
          <p:cNvSpPr/>
          <p:nvPr/>
        </p:nvSpPr>
        <p:spPr>
          <a:xfrm>
            <a:off x="2040043" y="3015663"/>
            <a:ext cx="279399" cy="1188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63149C-94C6-40B8-AA4A-45860527E1DB}"/>
              </a:ext>
            </a:extLst>
          </p:cNvPr>
          <p:cNvSpPr/>
          <p:nvPr/>
        </p:nvSpPr>
        <p:spPr>
          <a:xfrm rot="2020242">
            <a:off x="2038274" y="2677872"/>
            <a:ext cx="261853" cy="1305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D864A0-8BB1-4FC9-AF33-E5F87547E297}"/>
              </a:ext>
            </a:extLst>
          </p:cNvPr>
          <p:cNvSpPr/>
          <p:nvPr/>
        </p:nvSpPr>
        <p:spPr>
          <a:xfrm rot="1210960">
            <a:off x="2120485" y="2390351"/>
            <a:ext cx="340549" cy="17243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616205-C898-4B38-9ECD-901CC9BCCBD3}"/>
              </a:ext>
            </a:extLst>
          </p:cNvPr>
          <p:cNvCxnSpPr>
            <a:cxnSpLocks/>
          </p:cNvCxnSpPr>
          <p:nvPr/>
        </p:nvCxnSpPr>
        <p:spPr>
          <a:xfrm>
            <a:off x="3845761" y="4130146"/>
            <a:ext cx="0" cy="29443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495896-36AD-4056-B325-0B64C4A28F1E}"/>
              </a:ext>
            </a:extLst>
          </p:cNvPr>
          <p:cNvCxnSpPr>
            <a:cxnSpLocks/>
          </p:cNvCxnSpPr>
          <p:nvPr/>
        </p:nvCxnSpPr>
        <p:spPr>
          <a:xfrm>
            <a:off x="3534188" y="4424576"/>
            <a:ext cx="623146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B5A409-0218-4868-A2B4-F4907FEF7C43}"/>
              </a:ext>
            </a:extLst>
          </p:cNvPr>
          <p:cNvCxnSpPr>
            <a:cxnSpLocks/>
          </p:cNvCxnSpPr>
          <p:nvPr/>
        </p:nvCxnSpPr>
        <p:spPr>
          <a:xfrm>
            <a:off x="3634367" y="4498983"/>
            <a:ext cx="422787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31280B-F50F-4B31-80A5-E2AF130F1870}"/>
              </a:ext>
            </a:extLst>
          </p:cNvPr>
          <p:cNvCxnSpPr>
            <a:cxnSpLocks/>
          </p:cNvCxnSpPr>
          <p:nvPr/>
        </p:nvCxnSpPr>
        <p:spPr>
          <a:xfrm>
            <a:off x="3776334" y="4578564"/>
            <a:ext cx="15240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Arrow: Left 30">
            <a:extLst>
              <a:ext uri="{FF2B5EF4-FFF2-40B4-BE49-F238E27FC236}">
                <a16:creationId xmlns:a16="http://schemas.microsoft.com/office/drawing/2014/main" id="{3140120D-0132-4BE0-B4E3-01754AA86A5C}"/>
              </a:ext>
            </a:extLst>
          </p:cNvPr>
          <p:cNvSpPr/>
          <p:nvPr/>
        </p:nvSpPr>
        <p:spPr>
          <a:xfrm>
            <a:off x="3269925" y="2388445"/>
            <a:ext cx="1181926" cy="294430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Copper Mesh</a:t>
            </a: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89E1ACA7-CB71-41AC-9F96-356F445134BE}"/>
              </a:ext>
            </a:extLst>
          </p:cNvPr>
          <p:cNvSpPr/>
          <p:nvPr/>
        </p:nvSpPr>
        <p:spPr>
          <a:xfrm>
            <a:off x="2341472" y="3217439"/>
            <a:ext cx="1181926" cy="294430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Capillary Tube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0FE8E8EA-526C-4799-84FA-490F3F85C788}"/>
              </a:ext>
            </a:extLst>
          </p:cNvPr>
          <p:cNvSpPr/>
          <p:nvPr/>
        </p:nvSpPr>
        <p:spPr>
          <a:xfrm>
            <a:off x="848780" y="2591965"/>
            <a:ext cx="1181926" cy="29443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Gas Bubbles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14DCBEB-04AB-4693-9A77-DA8161480A48}"/>
              </a:ext>
            </a:extLst>
          </p:cNvPr>
          <p:cNvCxnSpPr>
            <a:cxnSpLocks/>
            <a:stCxn id="16" idx="1"/>
            <a:endCxn id="17" idx="3"/>
          </p:cNvCxnSpPr>
          <p:nvPr/>
        </p:nvCxnSpPr>
        <p:spPr>
          <a:xfrm flipH="1" flipV="1">
            <a:off x="2080960" y="3117116"/>
            <a:ext cx="73257" cy="18243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21EC89-17C1-42C5-AB54-A4F5DC5B0C4F}"/>
              </a:ext>
            </a:extLst>
          </p:cNvPr>
          <p:cNvCxnSpPr>
            <a:cxnSpLocks/>
            <a:stCxn id="17" idx="3"/>
            <a:endCxn id="18" idx="7"/>
          </p:cNvCxnSpPr>
          <p:nvPr/>
        </p:nvCxnSpPr>
        <p:spPr>
          <a:xfrm flipV="1">
            <a:off x="2080960" y="2756061"/>
            <a:ext cx="190879" cy="36105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9D08F6A-F95F-44EF-89B8-A428D8692DA5}"/>
              </a:ext>
            </a:extLst>
          </p:cNvPr>
          <p:cNvCxnSpPr>
            <a:cxnSpLocks/>
            <a:endCxn id="19" idx="3"/>
          </p:cNvCxnSpPr>
          <p:nvPr/>
        </p:nvCxnSpPr>
        <p:spPr>
          <a:xfrm flipH="1" flipV="1">
            <a:off x="2156717" y="2492245"/>
            <a:ext cx="84994" cy="26632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4714038-8E0B-435A-930C-1DB5B1D4681D}"/>
              </a:ext>
            </a:extLst>
          </p:cNvPr>
          <p:cNvCxnSpPr>
            <a:cxnSpLocks/>
            <a:endCxn id="2" idx="0"/>
          </p:cNvCxnSpPr>
          <p:nvPr/>
        </p:nvCxnSpPr>
        <p:spPr>
          <a:xfrm flipV="1">
            <a:off x="2175598" y="2121114"/>
            <a:ext cx="43727" cy="3624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C9B9263-A9B0-4580-88AE-E536534260FC}"/>
              </a:ext>
            </a:extLst>
          </p:cNvPr>
          <p:cNvCxnSpPr>
            <a:cxnSpLocks/>
          </p:cNvCxnSpPr>
          <p:nvPr/>
        </p:nvCxnSpPr>
        <p:spPr>
          <a:xfrm flipV="1">
            <a:off x="3316938" y="1709412"/>
            <a:ext cx="0" cy="3479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24439B2B-C38C-45EE-B3C4-502BD94D7C0F}"/>
              </a:ext>
            </a:extLst>
          </p:cNvPr>
          <p:cNvSpPr/>
          <p:nvPr/>
        </p:nvSpPr>
        <p:spPr>
          <a:xfrm>
            <a:off x="3372263" y="1608692"/>
            <a:ext cx="1304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Streamer 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Discharge Path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E360E1D-9FE6-4C51-8542-18DC45D140EF}"/>
                  </a:ext>
                </a:extLst>
              </p:cNvPr>
              <p:cNvSpPr/>
              <p:nvPr/>
            </p:nvSpPr>
            <p:spPr>
              <a:xfrm>
                <a:off x="3637943" y="3117116"/>
                <a:ext cx="1304717" cy="757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𝒌𝑽</m:t>
                      </m:r>
                    </m:oMath>
                  </m:oMathPara>
                </a14:m>
                <a:endParaRPr lang="en-US" sz="1400" b="1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1400" b="1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𝒑𝒖𝒍𝒔𝒆</m:t>
                          </m:r>
                        </m:sub>
                      </m:sSub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𝒎𝒔</m:t>
                      </m:r>
                    </m:oMath>
                  </m:oMathPara>
                </a14:m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E360E1D-9FE6-4C51-8542-18DC45D14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943" y="3117116"/>
                <a:ext cx="1304717" cy="757964"/>
              </a:xfrm>
              <a:prstGeom prst="rect">
                <a:avLst/>
              </a:prstGeom>
              <a:blipFill>
                <a:blip r:embed="rId3"/>
                <a:stretch>
                  <a:fillRect b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24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4134" y="4767264"/>
            <a:ext cx="592666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The capillary tubes are small to mimic the behavior of a wire, and are perforated with small holes for the gas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A8A196A-10A0-4CAC-81DC-DB828FFB2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8" t="13286" r="18960" b="25688"/>
          <a:stretch/>
        </p:blipFill>
        <p:spPr>
          <a:xfrm>
            <a:off x="457200" y="1490848"/>
            <a:ext cx="2115075" cy="17173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F1E6F5-1EE9-4064-980C-6DAB5E398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97" t="41298" r="38407" b="46017"/>
          <a:stretch/>
        </p:blipFill>
        <p:spPr>
          <a:xfrm>
            <a:off x="2946660" y="2773721"/>
            <a:ext cx="4077225" cy="180460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7BEB1D9-34F4-4D40-81F8-AC7AD5AD41CC}"/>
              </a:ext>
            </a:extLst>
          </p:cNvPr>
          <p:cNvCxnSpPr>
            <a:cxnSpLocks/>
          </p:cNvCxnSpPr>
          <p:nvPr/>
        </p:nvCxnSpPr>
        <p:spPr>
          <a:xfrm>
            <a:off x="1873250" y="2176820"/>
            <a:ext cx="5150634" cy="5968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F86D631-39E3-4BAC-95CE-96A39E05E417}"/>
              </a:ext>
            </a:extLst>
          </p:cNvPr>
          <p:cNvCxnSpPr>
            <a:cxnSpLocks/>
          </p:cNvCxnSpPr>
          <p:nvPr/>
        </p:nvCxnSpPr>
        <p:spPr>
          <a:xfrm>
            <a:off x="1028700" y="2710221"/>
            <a:ext cx="1917960" cy="186810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4951060-C9F0-4670-8889-E93FE4983DA2}"/>
              </a:ext>
            </a:extLst>
          </p:cNvPr>
          <p:cNvSpPr/>
          <p:nvPr/>
        </p:nvSpPr>
        <p:spPr>
          <a:xfrm>
            <a:off x="1028700" y="2176821"/>
            <a:ext cx="844550" cy="5334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CB79DE0-C05A-445D-9C74-A3980625768B}"/>
              </a:ext>
            </a:extLst>
          </p:cNvPr>
          <p:cNvSpPr/>
          <p:nvPr/>
        </p:nvSpPr>
        <p:spPr>
          <a:xfrm>
            <a:off x="2953009" y="2773720"/>
            <a:ext cx="4070875" cy="180460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B3C73A2-3D5A-4A61-AF11-06C4F70C5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521" y="3021555"/>
            <a:ext cx="1737415" cy="13899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9024993-81E3-4C40-B6A6-2E3D31FDE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26" y="1464777"/>
            <a:ext cx="1737415" cy="1389932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9C4C9B6-8699-442C-8D0F-C2E08B778912}"/>
              </a:ext>
            </a:extLst>
          </p:cNvPr>
          <p:cNvCxnSpPr>
            <a:cxnSpLocks/>
          </p:cNvCxnSpPr>
          <p:nvPr/>
        </p:nvCxnSpPr>
        <p:spPr>
          <a:xfrm flipV="1">
            <a:off x="4459679" y="3021554"/>
            <a:ext cx="2771842" cy="68060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1DC07560-800A-445B-B505-53319D9F4F57}"/>
              </a:ext>
            </a:extLst>
          </p:cNvPr>
          <p:cNvSpPr/>
          <p:nvPr/>
        </p:nvSpPr>
        <p:spPr>
          <a:xfrm>
            <a:off x="7231521" y="3021554"/>
            <a:ext cx="1737415" cy="1389931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1A771D-FBF7-490F-8756-4768E047E06A}"/>
              </a:ext>
            </a:extLst>
          </p:cNvPr>
          <p:cNvCxnSpPr>
            <a:cxnSpLocks/>
          </p:cNvCxnSpPr>
          <p:nvPr/>
        </p:nvCxnSpPr>
        <p:spPr>
          <a:xfrm>
            <a:off x="4448567" y="3928533"/>
            <a:ext cx="2782954" cy="48295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74D4C0-CA92-4C2F-8D80-96E6C78B981D}"/>
                  </a:ext>
                </a:extLst>
              </p:cNvPr>
              <p:cNvSpPr/>
              <p:nvPr/>
            </p:nvSpPr>
            <p:spPr>
              <a:xfrm>
                <a:off x="5519693" y="2164833"/>
                <a:ext cx="17510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h𝑜𝑙𝑒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74D4C0-CA92-4C2F-8D80-96E6C78B9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693" y="2164833"/>
                <a:ext cx="175105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56A1807-E633-4DDB-A97D-790B2A867B18}"/>
                  </a:ext>
                </a:extLst>
              </p:cNvPr>
              <p:cNvSpPr/>
              <p:nvPr/>
            </p:nvSpPr>
            <p:spPr>
              <a:xfrm>
                <a:off x="3137523" y="1530490"/>
                <a:ext cx="356027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h𝑜𝑙𝑒</m:t>
                        </m:r>
                      </m:sub>
                    </m:sSub>
                  </m:oMath>
                </a14:m>
                <a:r>
                  <a:rPr lang="en-US" dirty="0"/>
                  <a:t> limited by mechanical drilling,</a:t>
                </a:r>
              </a:p>
              <a:p>
                <a:r>
                  <a:rPr lang="en-US" dirty="0"/>
                  <a:t>Laser drilling prohibitively expensive</a:t>
                </a:r>
              </a:p>
            </p:txBody>
          </p:sp>
        </mc:Choice>
        <mc:Fallback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56A1807-E633-4DDB-A97D-790B2A867B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523" y="1530490"/>
                <a:ext cx="3560270" cy="646331"/>
              </a:xfrm>
              <a:prstGeom prst="rect">
                <a:avLst/>
              </a:prstGeom>
              <a:blipFill>
                <a:blip r:embed="rId6"/>
                <a:stretch>
                  <a:fillRect l="-1541" t="-4717" r="-137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1C7541D5-C262-4AF9-8CF2-E574F607EA78}"/>
              </a:ext>
            </a:extLst>
          </p:cNvPr>
          <p:cNvSpPr/>
          <p:nvPr/>
        </p:nvSpPr>
        <p:spPr>
          <a:xfrm>
            <a:off x="4459679" y="3705235"/>
            <a:ext cx="224641" cy="223298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4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7" grpId="0" animBg="1"/>
      <p:bldP spid="24" grpId="0"/>
      <p:bldP spid="55" grpId="0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0880" y="4767264"/>
            <a:ext cx="375919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CFD simulations are also in place to assist in design of tube to obtain desirable bubbles for plasma ignition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D7F9E8-5F6C-4375-B1CA-619CD7D838D6}"/>
              </a:ext>
            </a:extLst>
          </p:cNvPr>
          <p:cNvSpPr/>
          <p:nvPr/>
        </p:nvSpPr>
        <p:spPr>
          <a:xfrm>
            <a:off x="171449" y="4613375"/>
            <a:ext cx="41410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CFD Simulation of Tube (sequential snapshots)</a:t>
            </a:r>
          </a:p>
        </p:txBody>
      </p:sp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78504C24-A415-4BB0-A6F6-CEC83DB7D5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106" r="7977"/>
          <a:stretch/>
        </p:blipFill>
        <p:spPr>
          <a:xfrm>
            <a:off x="171448" y="1781387"/>
            <a:ext cx="4141055" cy="274285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90B8D-74FC-4F6C-B3D2-A877C7A46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42" t="10592" r="53951" b="45349"/>
          <a:stretch/>
        </p:blipFill>
        <p:spPr>
          <a:xfrm>
            <a:off x="4445223" y="1898319"/>
            <a:ext cx="1469815" cy="25089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8E133B-E885-429A-816A-5A69AFA5FCAC}"/>
              </a:ext>
            </a:extLst>
          </p:cNvPr>
          <p:cNvSpPr/>
          <p:nvPr/>
        </p:nvSpPr>
        <p:spPr>
          <a:xfrm>
            <a:off x="4882623" y="4613375"/>
            <a:ext cx="35606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CAULDRON Photographs (arbitrary snapshots)</a:t>
            </a:r>
          </a:p>
        </p:txBody>
      </p:sp>
      <p:pic>
        <p:nvPicPr>
          <p:cNvPr id="13" name="Picture 12" descr="A close up of a whiteboard&#10;&#10;Description automatically generated">
            <a:extLst>
              <a:ext uri="{FF2B5EF4-FFF2-40B4-BE49-F238E27FC236}">
                <a16:creationId xmlns:a16="http://schemas.microsoft.com/office/drawing/2014/main" id="{1C63320E-E2FD-4165-8390-0FB20166EF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01" t="13309" r="53950" b="45745"/>
          <a:stretch/>
        </p:blipFill>
        <p:spPr>
          <a:xfrm>
            <a:off x="5985128" y="1898320"/>
            <a:ext cx="1355648" cy="2508991"/>
          </a:xfrm>
          <a:prstGeom prst="rect">
            <a:avLst/>
          </a:prstGeom>
        </p:spPr>
      </p:pic>
      <p:pic>
        <p:nvPicPr>
          <p:cNvPr id="15" name="Picture 14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5AD1A1CF-057D-4B0B-B814-E7DAEF4858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30" t="12039" r="52195" b="43902"/>
          <a:stretch/>
        </p:blipFill>
        <p:spPr>
          <a:xfrm>
            <a:off x="7410866" y="1898320"/>
            <a:ext cx="1612298" cy="25089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7E79BB0-835A-4F99-B963-EFB00DC882EA}"/>
              </a:ext>
            </a:extLst>
          </p:cNvPr>
          <p:cNvSpPr/>
          <p:nvPr/>
        </p:nvSpPr>
        <p:spPr>
          <a:xfrm>
            <a:off x="171449" y="1473610"/>
            <a:ext cx="41410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</a:rPr>
              <a:t>Courtesy: Naveen Pillai</a:t>
            </a:r>
          </a:p>
        </p:txBody>
      </p:sp>
    </p:spTree>
    <p:extLst>
      <p:ext uri="{BB962C8B-B14F-4D97-AF65-F5344CB8AC3E}">
        <p14:creationId xmlns:p14="http://schemas.microsoft.com/office/powerpoint/2010/main" val="38109997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300" y="4767264"/>
            <a:ext cx="444499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Image processing is done in MATLAB to identify and count bubbles seen in each photograph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545C16-DEC4-42C3-9857-1387EF570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" y="1574502"/>
            <a:ext cx="1235890" cy="11098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1C79FE-90B1-424F-9CFC-AD9BCCC6C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34" y="3293945"/>
            <a:ext cx="1408920" cy="1405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073E4D-7A64-49F7-BBCB-ACF32FF57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54" y="3283207"/>
            <a:ext cx="1483380" cy="1405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7FE685-E586-474D-9401-E6C7A5FAB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45" y="3293945"/>
            <a:ext cx="1395409" cy="1405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CE4853-6D66-401D-B753-973F244AD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17" y="1586491"/>
            <a:ext cx="1305137" cy="15880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3DEBE0-40A5-49EA-B6AA-4A09E8E50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684" y="1581149"/>
            <a:ext cx="1304170" cy="1598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D039C0-E0E1-46C2-96FE-84836D1F7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2589" y="1574502"/>
            <a:ext cx="1314345" cy="15880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8DE8412-84CF-4605-A294-908C7C149AC6}"/>
              </a:ext>
            </a:extLst>
          </p:cNvPr>
          <p:cNvSpPr/>
          <p:nvPr/>
        </p:nvSpPr>
        <p:spPr>
          <a:xfrm>
            <a:off x="2757346" y="2214640"/>
            <a:ext cx="1294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Murray (2019)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2FDFCF-86A0-4154-936B-917440F7552B}"/>
              </a:ext>
            </a:extLst>
          </p:cNvPr>
          <p:cNvSpPr/>
          <p:nvPr/>
        </p:nvSpPr>
        <p:spPr>
          <a:xfrm>
            <a:off x="2668752" y="3830024"/>
            <a:ext cx="1395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Ratering</a:t>
            </a:r>
            <a:r>
              <a:rPr lang="en-US" sz="1400" dirty="0">
                <a:solidFill>
                  <a:srgbClr val="000000"/>
                </a:solidFill>
              </a:rPr>
              <a:t> (2018)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35AF77-B982-406E-A36D-EC9A298D710F}"/>
              </a:ext>
            </a:extLst>
          </p:cNvPr>
          <p:cNvSpPr/>
          <p:nvPr/>
        </p:nvSpPr>
        <p:spPr>
          <a:xfrm>
            <a:off x="4057448" y="4788334"/>
            <a:ext cx="40532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Ratering, Caroling. “Konstruktion Und Charakterisierung Eines Plasma-Wasser-Aufbaus.” </a:t>
            </a:r>
            <a:r>
              <a:rPr lang="de-DE" sz="800" i="1" dirty="0"/>
              <a:t>Ruhr-Universität Bochum</a:t>
            </a:r>
            <a:r>
              <a:rPr lang="de-DE" sz="800" dirty="0"/>
              <a:t>, 2018.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9A71DF-6D35-4CD0-B202-7D9B46F90825}"/>
                  </a:ext>
                </a:extLst>
              </p:cNvPr>
              <p:cNvSpPr/>
              <p:nvPr/>
            </p:nvSpPr>
            <p:spPr>
              <a:xfrm>
                <a:off x="267868" y="3088544"/>
                <a:ext cx="2709191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Comments on Bubble Photography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Capillary tube serves as ruler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=1.6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Light deflections result in errors in edge detection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Higher contrast photos are easier to detect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9A71DF-6D35-4CD0-B202-7D9B46F908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68" y="3088544"/>
                <a:ext cx="2709191" cy="1600438"/>
              </a:xfrm>
              <a:prstGeom prst="rect">
                <a:avLst/>
              </a:prstGeom>
              <a:blipFill>
                <a:blip r:embed="rId9"/>
                <a:stretch>
                  <a:fillRect l="-676" t="-763" b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2943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4200" y="4767264"/>
            <a:ext cx="482599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Machine learning looks promising to supplement traditional image processing for bubble analysis</a:t>
            </a:r>
          </a:p>
        </p:txBody>
      </p:sp>
      <p:pic>
        <p:nvPicPr>
          <p:cNvPr id="4" name="Picture 3" descr="Real and artificial bubbles">
            <a:extLst>
              <a:ext uri="{FF2B5EF4-FFF2-40B4-BE49-F238E27FC236}">
                <a16:creationId xmlns:a16="http://schemas.microsoft.com/office/drawing/2014/main" id="{D9B6DFE3-2886-4BD0-954F-A4BF49D84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4"/>
          <a:stretch/>
        </p:blipFill>
        <p:spPr>
          <a:xfrm>
            <a:off x="4393965" y="2161568"/>
            <a:ext cx="4001889" cy="18695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42D910-0D36-4500-8292-46D103429250}"/>
              </a:ext>
            </a:extLst>
          </p:cNvPr>
          <p:cNvSpPr/>
          <p:nvPr/>
        </p:nvSpPr>
        <p:spPr>
          <a:xfrm>
            <a:off x="4838700" y="4095720"/>
            <a:ext cx="3684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Fu, Yucheng, and Yang Liu. "</a:t>
            </a:r>
            <a:r>
              <a:rPr lang="en-US" sz="800" dirty="0" err="1"/>
              <a:t>BubGAN</a:t>
            </a:r>
            <a:r>
              <a:rPr lang="en-US" sz="800" dirty="0"/>
              <a:t>: Bubble generative adversarial networks for synthesizing realistic bubbly flow images." </a:t>
            </a:r>
            <a:r>
              <a:rPr lang="en-US" sz="800" i="1" dirty="0"/>
              <a:t>Chemical Engineering Science</a:t>
            </a:r>
            <a:r>
              <a:rPr lang="en-US" sz="800" dirty="0"/>
              <a:t> 204 (2019): 35-47.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5C81D7-BB11-4A9B-B8EA-6CD0E0BF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46" y="1765738"/>
            <a:ext cx="1327150" cy="8379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12F0E7-1BDC-4E60-93A6-6D44070AC02A}"/>
              </a:ext>
            </a:extLst>
          </p:cNvPr>
          <p:cNvSpPr/>
          <p:nvPr/>
        </p:nvSpPr>
        <p:spPr>
          <a:xfrm>
            <a:off x="4768850" y="1572508"/>
            <a:ext cx="3823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Producing artificial bubbles with AI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to create testing data for ML bubble recognition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6E9A5-45BA-4C4D-8D40-B71BE830E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56" y="2961590"/>
            <a:ext cx="2748397" cy="17290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023ABE-581A-47E9-B9E6-8FAAA7B682ED}"/>
              </a:ext>
            </a:extLst>
          </p:cNvPr>
          <p:cNvSpPr/>
          <p:nvPr/>
        </p:nvSpPr>
        <p:spPr>
          <a:xfrm>
            <a:off x="1026458" y="2662231"/>
            <a:ext cx="1956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ML bubble identification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BA232A-7318-4C23-94CF-95A429857153}"/>
              </a:ext>
            </a:extLst>
          </p:cNvPr>
          <p:cNvSpPr/>
          <p:nvPr/>
        </p:nvSpPr>
        <p:spPr>
          <a:xfrm>
            <a:off x="141791" y="1463130"/>
            <a:ext cx="1327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Original image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0EC93-4734-467B-B206-F26A85CDA261}"/>
              </a:ext>
            </a:extLst>
          </p:cNvPr>
          <p:cNvSpPr/>
          <p:nvPr/>
        </p:nvSpPr>
        <p:spPr>
          <a:xfrm>
            <a:off x="427296" y="4755977"/>
            <a:ext cx="44263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Poletaev</a:t>
            </a:r>
            <a:r>
              <a:rPr lang="en-US" sz="800" dirty="0"/>
              <a:t>, I. E., K. S. </a:t>
            </a:r>
            <a:r>
              <a:rPr lang="en-US" sz="800" dirty="0" err="1"/>
              <a:t>Pervunin</a:t>
            </a:r>
            <a:r>
              <a:rPr lang="en-US" sz="800" dirty="0"/>
              <a:t>, and M. P. </a:t>
            </a:r>
            <a:r>
              <a:rPr lang="en-US" sz="800" dirty="0" err="1"/>
              <a:t>Tokarev</a:t>
            </a:r>
            <a:r>
              <a:rPr lang="en-US" sz="800" dirty="0"/>
              <a:t>. "Artificial neural network for bubbles pattern recognition on the images." </a:t>
            </a:r>
            <a:r>
              <a:rPr lang="en-US" sz="800" i="1" dirty="0"/>
              <a:t>Journal of Physics: Conference Series</a:t>
            </a:r>
            <a:r>
              <a:rPr lang="en-US" sz="800" dirty="0"/>
              <a:t>. Vol. 754. No. 7. IOP Publishing, 2016.</a:t>
            </a:r>
          </a:p>
        </p:txBody>
      </p:sp>
      <p:sp>
        <p:nvSpPr>
          <p:cNvPr id="36" name="Arrow: Bent 35">
            <a:extLst>
              <a:ext uri="{FF2B5EF4-FFF2-40B4-BE49-F238E27FC236}">
                <a16:creationId xmlns:a16="http://schemas.microsoft.com/office/drawing/2014/main" id="{3865C1A4-D155-4757-8C40-2FBF8645041B}"/>
              </a:ext>
            </a:extLst>
          </p:cNvPr>
          <p:cNvSpPr/>
          <p:nvPr/>
        </p:nvSpPr>
        <p:spPr>
          <a:xfrm rot="5400000">
            <a:off x="2280867" y="1573379"/>
            <a:ext cx="801290" cy="1781624"/>
          </a:xfrm>
          <a:prstGeom prst="bentArrow">
            <a:avLst>
              <a:gd name="adj1" fmla="val 16083"/>
              <a:gd name="adj2" fmla="val 25000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2774D47-4E50-4CA5-A2C8-09FE3CA7798A}"/>
              </a:ext>
            </a:extLst>
          </p:cNvPr>
          <p:cNvSpPr/>
          <p:nvPr/>
        </p:nvSpPr>
        <p:spPr>
          <a:xfrm>
            <a:off x="1790700" y="1787534"/>
            <a:ext cx="1483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CNN Processing</a:t>
            </a:r>
          </a:p>
        </p:txBody>
      </p:sp>
    </p:spTree>
    <p:extLst>
      <p:ext uri="{BB962C8B-B14F-4D97-AF65-F5344CB8AC3E}">
        <p14:creationId xmlns:p14="http://schemas.microsoft.com/office/powerpoint/2010/main" val="10269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E72BD-9153-4353-99D9-830C30781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5085"/>
            <a:ext cx="8229600" cy="745153"/>
          </a:xfrm>
        </p:spPr>
        <p:txBody>
          <a:bodyPr/>
          <a:lstStyle/>
          <a:p>
            <a:pPr algn="l"/>
            <a:r>
              <a:rPr lang="en-US" sz="2000" dirty="0"/>
              <a:t>The WITCH &amp; the CAULDRON will combine plasmas with fluid mechanics to improve the throughput of liquid-plasma systems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03740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19265-BEB9-4004-80B0-E0D903D5E374}"/>
              </a:ext>
            </a:extLst>
          </p:cNvPr>
          <p:cNvSpPr txBox="1"/>
          <p:nvPr/>
        </p:nvSpPr>
        <p:spPr>
          <a:xfrm>
            <a:off x="272469" y="4671776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Final Remarks &amp; Contact</a:t>
            </a:r>
          </a:p>
        </p:txBody>
      </p:sp>
      <p:sp>
        <p:nvSpPr>
          <p:cNvPr id="8" name="Shape 55">
            <a:extLst>
              <a:ext uri="{FF2B5EF4-FFF2-40B4-BE49-F238E27FC236}">
                <a16:creationId xmlns:a16="http://schemas.microsoft.com/office/drawing/2014/main" id="{D13298A3-2DEA-4245-9E98-66F35FBD8147}"/>
              </a:ext>
            </a:extLst>
          </p:cNvPr>
          <p:cNvSpPr txBox="1">
            <a:spLocks/>
          </p:cNvSpPr>
          <p:nvPr/>
        </p:nvSpPr>
        <p:spPr bwMode="auto">
          <a:xfrm>
            <a:off x="5548752" y="1498483"/>
            <a:ext cx="3433992" cy="234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Contact Information</a:t>
            </a:r>
          </a:p>
          <a:p>
            <a:r>
              <a:rPr lang="en-US" sz="1800" dirty="0">
                <a:solidFill>
                  <a:srgbClr val="000000"/>
                </a:solidFill>
              </a:rPr>
              <a:t>Name: William Murray</a:t>
            </a:r>
          </a:p>
          <a:p>
            <a:r>
              <a:rPr lang="en-US" sz="1800" dirty="0">
                <a:solidFill>
                  <a:srgbClr val="000000"/>
                </a:solidFill>
              </a:rPr>
              <a:t>Email: </a:t>
            </a:r>
            <a:r>
              <a:rPr lang="en-US" sz="1800" dirty="0">
                <a:solidFill>
                  <a:srgbClr val="000000"/>
                </a:solidFill>
                <a:hlinkClick r:id="rId2"/>
              </a:rPr>
              <a:t>wrmurray@ncsu.edu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Affiliation: NCSU-NE Plasmas for Life Sciences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Address: 2500 Stinson Drive, Raleigh, NC 27607</a:t>
            </a:r>
          </a:p>
          <a:p>
            <a:endParaRPr lang="en" sz="1800" b="1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B2F88E-2574-480A-ABDC-030CFA4A7962}"/>
              </a:ext>
            </a:extLst>
          </p:cNvPr>
          <p:cNvSpPr/>
          <p:nvPr/>
        </p:nvSpPr>
        <p:spPr>
          <a:xfrm>
            <a:off x="5763024" y="3938110"/>
            <a:ext cx="2837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</a:rPr>
              <a:t>Now open for questions,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comments, and suggestions</a:t>
            </a:r>
          </a:p>
        </p:txBody>
      </p:sp>
      <p:pic>
        <p:nvPicPr>
          <p:cNvPr id="11" name="Picture 10" descr="WITCH bubble photo&#10;">
            <a:extLst>
              <a:ext uri="{FF2B5EF4-FFF2-40B4-BE49-F238E27FC236}">
                <a16:creationId xmlns:a16="http://schemas.microsoft.com/office/drawing/2014/main" id="{6AF94D1B-2F90-4A2E-978D-53C2DC38BC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53" y="1498483"/>
            <a:ext cx="4281620" cy="28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6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4767264"/>
            <a:ext cx="290945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Interest in plasmas for biological, medical, and agricultural applications has grown in the 15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34F9B1-7DF5-414A-8EFC-CD61F0E42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238" y="1697442"/>
            <a:ext cx="2334632" cy="23111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DEFEFD-6AA9-403A-9EA5-5E792BADC804}"/>
              </a:ext>
            </a:extLst>
          </p:cNvPr>
          <p:cNvSpPr/>
          <p:nvPr/>
        </p:nvSpPr>
        <p:spPr>
          <a:xfrm>
            <a:off x="3225800" y="4061590"/>
            <a:ext cx="2385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Medicine: Wound Healing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F1A68-BEF3-41D5-BF86-21DE24E015C2}"/>
              </a:ext>
            </a:extLst>
          </p:cNvPr>
          <p:cNvSpPr/>
          <p:nvPr/>
        </p:nvSpPr>
        <p:spPr>
          <a:xfrm>
            <a:off x="3168583" y="4415130"/>
            <a:ext cx="27178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Fridman</a:t>
            </a:r>
            <a:r>
              <a:rPr lang="en-US" sz="800" dirty="0"/>
              <a:t>, Alexander A., and Gary G. Friedman. </a:t>
            </a:r>
          </a:p>
          <a:p>
            <a:r>
              <a:rPr lang="en-US" sz="800" i="1" dirty="0"/>
              <a:t>Plasma medicine</a:t>
            </a:r>
            <a:r>
              <a:rPr lang="en-US" sz="800" dirty="0"/>
              <a:t>. Chichester, UK:: John Wiley &amp; Sons, 2013.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0027B-F5AE-4317-B085-89A24E706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" t="988" r="51947" b="17284"/>
          <a:stretch/>
        </p:blipFill>
        <p:spPr>
          <a:xfrm>
            <a:off x="6060512" y="1697441"/>
            <a:ext cx="2172136" cy="24336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D01101-C729-4937-ADF2-C1A22E191401}"/>
              </a:ext>
            </a:extLst>
          </p:cNvPr>
          <p:cNvSpPr/>
          <p:nvPr/>
        </p:nvSpPr>
        <p:spPr>
          <a:xfrm>
            <a:off x="5991087" y="4061591"/>
            <a:ext cx="23850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Agriculture: Nitrate Injection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2CD77-52DF-40AE-8AFF-E69FFA6154A9}"/>
              </a:ext>
            </a:extLst>
          </p:cNvPr>
          <p:cNvSpPr/>
          <p:nvPr/>
        </p:nvSpPr>
        <p:spPr>
          <a:xfrm>
            <a:off x="5797549" y="4345363"/>
            <a:ext cx="2914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Judée</a:t>
            </a:r>
            <a:r>
              <a:rPr lang="en-US" sz="800" dirty="0"/>
              <a:t>, Florian, et al. "Plasma-activation of tap water using DBD for agronomy applications: Identification and quantification of long lifetime chemical species and production/consumption mechanisms." </a:t>
            </a:r>
            <a:r>
              <a:rPr lang="en-US" sz="800" i="1" dirty="0"/>
              <a:t>Water research</a:t>
            </a:r>
            <a:r>
              <a:rPr lang="en-US" sz="800" dirty="0"/>
              <a:t> 133 (2018): 47-59.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4B83FF-8B57-42BF-9207-47874127D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97441"/>
            <a:ext cx="2480232" cy="23111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B65291-5E1F-49E1-B62B-5A1D2F44A862}"/>
              </a:ext>
            </a:extLst>
          </p:cNvPr>
          <p:cNvSpPr/>
          <p:nvPr/>
        </p:nvSpPr>
        <p:spPr>
          <a:xfrm>
            <a:off x="431868" y="4037586"/>
            <a:ext cx="2459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Biological: Bacteria Sterilization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418133-6DD9-4541-B5AF-E24C5338B161}"/>
              </a:ext>
            </a:extLst>
          </p:cNvPr>
          <p:cNvSpPr/>
          <p:nvPr/>
        </p:nvSpPr>
        <p:spPr>
          <a:xfrm>
            <a:off x="457200" y="4312503"/>
            <a:ext cx="2524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Kylián</a:t>
            </a:r>
            <a:r>
              <a:rPr lang="en-US" sz="800" dirty="0"/>
              <a:t>, O., T. Sasaki, and F. Rossi. "Plasma sterilization of </a:t>
            </a:r>
            <a:r>
              <a:rPr lang="en-US" sz="800" dirty="0" err="1"/>
              <a:t>Geobacillus</a:t>
            </a:r>
            <a:r>
              <a:rPr lang="en-US" sz="800" dirty="0"/>
              <a:t> stearothermophilus by O 2: N 2 RF inductively coupled plasma." </a:t>
            </a:r>
            <a:r>
              <a:rPr lang="en-US" sz="800" i="1" dirty="0"/>
              <a:t>The European Physical Journal-Applied Physics</a:t>
            </a:r>
            <a:r>
              <a:rPr lang="en-US" sz="800" dirty="0"/>
              <a:t> 34.2 (2006): 139-142.</a:t>
            </a:r>
          </a:p>
        </p:txBody>
      </p:sp>
    </p:spTree>
    <p:extLst>
      <p:ext uri="{BB962C8B-B14F-4D97-AF65-F5344CB8AC3E}">
        <p14:creationId xmlns:p14="http://schemas.microsoft.com/office/powerpoint/2010/main" val="29291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4767264"/>
            <a:ext cx="290945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4" name="Picture 1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AD310ABB-B065-4B89-80A4-3E09DBEE0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67" y="1517245"/>
            <a:ext cx="1149065" cy="11490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D041DB2-D932-45AC-9D2B-4E9FAC71E426}"/>
              </a:ext>
            </a:extLst>
          </p:cNvPr>
          <p:cNvSpPr/>
          <p:nvPr/>
        </p:nvSpPr>
        <p:spPr>
          <a:xfrm>
            <a:off x="469333" y="2660946"/>
            <a:ext cx="2032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Dr. Katharina </a:t>
            </a:r>
            <a:r>
              <a:rPr lang="en-US" sz="1400" dirty="0" err="1">
                <a:solidFill>
                  <a:srgbClr val="000000"/>
                </a:solidFill>
              </a:rPr>
              <a:t>Stapelmann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PLS Lab Director</a:t>
            </a:r>
          </a:p>
        </p:txBody>
      </p:sp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4040A2F-E02A-41A4-9B17-F31329E86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649"/>
          <a:stretch/>
        </p:blipFill>
        <p:spPr>
          <a:xfrm>
            <a:off x="1043191" y="3443790"/>
            <a:ext cx="898596" cy="11453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A07FC2E-17E3-4495-A4C9-B7D253C7FCE6}"/>
              </a:ext>
            </a:extLst>
          </p:cNvPr>
          <p:cNvSpPr/>
          <p:nvPr/>
        </p:nvSpPr>
        <p:spPr>
          <a:xfrm>
            <a:off x="426913" y="4649642"/>
            <a:ext cx="2032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Dr. Pietro </a:t>
            </a:r>
            <a:r>
              <a:rPr lang="en-US" sz="1400" dirty="0" err="1">
                <a:solidFill>
                  <a:srgbClr val="000000"/>
                </a:solidFill>
              </a:rPr>
              <a:t>Raneiri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Post-Doc Researcher</a:t>
            </a:r>
          </a:p>
        </p:txBody>
      </p:sp>
      <p:pic>
        <p:nvPicPr>
          <p:cNvPr id="18" name="Picture 17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6A8BC74A-989D-4E24-ACF6-CD358D753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91" b="44995"/>
          <a:stretch/>
        </p:blipFill>
        <p:spPr>
          <a:xfrm>
            <a:off x="6717112" y="1620993"/>
            <a:ext cx="1024915" cy="10607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6BCE06F-1F62-4ED3-9CCF-0B9C7A4D2064}"/>
              </a:ext>
            </a:extLst>
          </p:cNvPr>
          <p:cNvSpPr/>
          <p:nvPr/>
        </p:nvSpPr>
        <p:spPr>
          <a:xfrm>
            <a:off x="6096000" y="2681845"/>
            <a:ext cx="21877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Brayden Meyers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PhD Student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COST Jet Characterization</a:t>
            </a:r>
          </a:p>
        </p:txBody>
      </p:sp>
      <p:pic>
        <p:nvPicPr>
          <p:cNvPr id="26" name="Picture 2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8626E3B-E132-4728-9EA4-F84E4E6653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44" t="6363" r="22838" b="33714"/>
          <a:stretch/>
        </p:blipFill>
        <p:spPr>
          <a:xfrm>
            <a:off x="3902164" y="1550354"/>
            <a:ext cx="1033074" cy="10659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C1E4EDB-84D0-44B5-8A8A-DC1051DB08E2}"/>
              </a:ext>
            </a:extLst>
          </p:cNvPr>
          <p:cNvSpPr/>
          <p:nvPr/>
        </p:nvSpPr>
        <p:spPr>
          <a:xfrm>
            <a:off x="3213824" y="2632294"/>
            <a:ext cx="2438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Duncan </a:t>
            </a:r>
            <a:r>
              <a:rPr lang="en-US" sz="1400" dirty="0" err="1">
                <a:solidFill>
                  <a:srgbClr val="000000"/>
                </a:solidFill>
              </a:rPr>
              <a:t>Trosan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PhD Student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Medical DBD Characterization</a:t>
            </a:r>
          </a:p>
        </p:txBody>
      </p:sp>
      <p:pic>
        <p:nvPicPr>
          <p:cNvPr id="42" name="Picture 4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A05A4BB-39F2-4B76-892F-7A5CA0F102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45" r="15477" b="16297"/>
          <a:stretch/>
        </p:blipFill>
        <p:spPr>
          <a:xfrm>
            <a:off x="3887998" y="3391910"/>
            <a:ext cx="1143387" cy="10621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F8C0633-DAC0-41FD-A4B7-AFC2EFED2354}"/>
              </a:ext>
            </a:extLst>
          </p:cNvPr>
          <p:cNvSpPr/>
          <p:nvPr/>
        </p:nvSpPr>
        <p:spPr>
          <a:xfrm>
            <a:off x="3191932" y="4454074"/>
            <a:ext cx="2673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William Murray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PhD Student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Plasma-Water Treatment</a:t>
            </a:r>
          </a:p>
        </p:txBody>
      </p:sp>
      <p:pic>
        <p:nvPicPr>
          <p:cNvPr id="45" name="Picture 44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id="{70DADE11-300E-404C-8DDD-765F56B345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277"/>
          <a:stretch/>
        </p:blipFill>
        <p:spPr>
          <a:xfrm>
            <a:off x="6828543" y="3390882"/>
            <a:ext cx="734071" cy="10598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6F31F04-9DF4-4048-8369-261D039CC844}"/>
              </a:ext>
            </a:extLst>
          </p:cNvPr>
          <p:cNvSpPr/>
          <p:nvPr/>
        </p:nvSpPr>
        <p:spPr>
          <a:xfrm>
            <a:off x="5855846" y="4446481"/>
            <a:ext cx="2673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Naveen Pillai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PhD Student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CFD &amp; EM Coupled Simulations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913365D0-B0D9-411A-86FE-46CFA67E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5085"/>
            <a:ext cx="8229600" cy="801290"/>
          </a:xfrm>
        </p:spPr>
        <p:txBody>
          <a:bodyPr/>
          <a:lstStyle/>
          <a:p>
            <a:pPr algn="l"/>
            <a:r>
              <a:rPr lang="en-US" sz="2400" dirty="0"/>
              <a:t>The Plasma for Life Sciences Lab at NC State </a:t>
            </a:r>
            <a:br>
              <a:rPr lang="en-US" sz="2400" dirty="0"/>
            </a:br>
            <a:r>
              <a:rPr lang="en-US" sz="2400" dirty="0"/>
              <a:t>formed in 2017 to join this growing and diverse field</a:t>
            </a:r>
          </a:p>
        </p:txBody>
      </p:sp>
    </p:spTree>
    <p:extLst>
      <p:ext uri="{BB962C8B-B14F-4D97-AF65-F5344CB8AC3E}">
        <p14:creationId xmlns:p14="http://schemas.microsoft.com/office/powerpoint/2010/main" val="313300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4767264"/>
            <a:ext cx="290945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Plasma can decompose organic compounds in liquids that are difficult to remediate with chemical methods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4B25DE-526D-4025-A9D2-705365CF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9147"/>
            <a:ext cx="4775200" cy="26517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7B5921-1DC7-4265-8572-F4C508079758}"/>
              </a:ext>
            </a:extLst>
          </p:cNvPr>
          <p:cNvSpPr/>
          <p:nvPr/>
        </p:nvSpPr>
        <p:spPr>
          <a:xfrm>
            <a:off x="558800" y="446841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/>
              <a:t>Magureanu</a:t>
            </a:r>
            <a:r>
              <a:rPr lang="en-US" sz="1000" dirty="0"/>
              <a:t>, Monica, et al. "Decomposition of methylene blue in water by corona discharges." </a:t>
            </a:r>
            <a:r>
              <a:rPr lang="en-US" sz="1000" i="1" dirty="0"/>
              <a:t>Plasma Chemistry and Plasma Processing</a:t>
            </a:r>
            <a:r>
              <a:rPr lang="en-US" sz="1000" dirty="0"/>
              <a:t> 28.6 (2008): 677-688.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06289-48D4-4EAB-A598-396E4017A29E}"/>
              </a:ext>
            </a:extLst>
          </p:cNvPr>
          <p:cNvSpPr txBox="1"/>
          <p:nvPr/>
        </p:nvSpPr>
        <p:spPr>
          <a:xfrm>
            <a:off x="5495017" y="1643909"/>
            <a:ext cx="35727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Chemical Decomposition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Methylene-blue is a dye that is hard to decompose chemically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Plasma treatment decomposes M-B, clearing the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organics may be decomposed with plasmas by changing plasma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4767264"/>
            <a:ext cx="290945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Plasma treatment of water is limited by the breakdown voltage of water and contact area with gas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90C62D-FD1B-4E9D-A584-FFD9EDAF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3" y="1792148"/>
            <a:ext cx="7892374" cy="21459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88CB0C-96C8-410F-AAB8-4D8A02DB1994}"/>
              </a:ext>
            </a:extLst>
          </p:cNvPr>
          <p:cNvSpPr/>
          <p:nvPr/>
        </p:nvSpPr>
        <p:spPr>
          <a:xfrm>
            <a:off x="3543300" y="4671776"/>
            <a:ext cx="4711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</a:rPr>
              <a:t>P J </a:t>
            </a:r>
            <a:r>
              <a:rPr lang="fr-FR" sz="1200" dirty="0" err="1">
                <a:latin typeface="Arial" panose="020B0604020202020204" pitchFamily="34" charset="0"/>
              </a:rPr>
              <a:t>Bruggeman</a:t>
            </a:r>
            <a:r>
              <a:rPr lang="fr-FR" sz="1200" dirty="0">
                <a:latin typeface="Arial" panose="020B0604020202020204" pitchFamily="34" charset="0"/>
              </a:rPr>
              <a:t> et al 2016 Plasma Sources </a:t>
            </a:r>
            <a:r>
              <a:rPr lang="fr-FR" sz="1200" dirty="0" err="1">
                <a:latin typeface="Arial" panose="020B0604020202020204" pitchFamily="34" charset="0"/>
              </a:rPr>
              <a:t>Sci</a:t>
            </a:r>
            <a:r>
              <a:rPr lang="fr-FR" sz="1200" dirty="0">
                <a:latin typeface="Arial" panose="020B0604020202020204" pitchFamily="34" charset="0"/>
              </a:rPr>
              <a:t>. Technol.25 053002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E6FCCC-E9AD-4CCC-B774-5F6505A639DB}"/>
                  </a:ext>
                </a:extLst>
              </p:cNvPr>
              <p:cNvSpPr/>
              <p:nvPr/>
            </p:nvSpPr>
            <p:spPr>
              <a:xfrm>
                <a:off x="1198608" y="4099990"/>
                <a:ext cx="274433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Air: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𝑏𝑟𝑒𝑎𝑘𝑑𝑜𝑤𝑛</m:t>
                        </m:r>
                      </m:sub>
                    </m:sSub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3 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𝑀𝑉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E6FCCC-E9AD-4CCC-B774-5F6505A639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608" y="4099990"/>
                <a:ext cx="2744337" cy="307777"/>
              </a:xfrm>
              <a:prstGeom prst="rect">
                <a:avLst/>
              </a:prstGeom>
              <a:blipFill>
                <a:blip r:embed="rId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DAA8509-CD20-4BE9-B412-DE90D9DD5A41}"/>
                  </a:ext>
                </a:extLst>
              </p:cNvPr>
              <p:cNvSpPr/>
              <p:nvPr/>
            </p:nvSpPr>
            <p:spPr>
              <a:xfrm>
                <a:off x="4095345" y="4078106"/>
                <a:ext cx="274433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Water: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𝑏𝑟𝑒𝑎𝑘𝑑𝑜𝑤𝑛</m:t>
                        </m:r>
                      </m:sub>
                    </m:sSub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65 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𝑀𝑉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DAA8509-CD20-4BE9-B412-DE90D9DD5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345" y="4078106"/>
                <a:ext cx="2744337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665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4767264"/>
            <a:ext cx="290945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62385"/>
            <a:ext cx="8229600" cy="801290"/>
          </a:xfrm>
        </p:spPr>
        <p:txBody>
          <a:bodyPr/>
          <a:lstStyle/>
          <a:p>
            <a:pPr algn="l"/>
            <a:r>
              <a:rPr lang="en-US" sz="2400" dirty="0"/>
              <a:t>The shape and size of the bubble is strongly correlated to its ability to form a plasma via the E-field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48C4B-DB75-4011-8A0B-3B448980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17" y="1655580"/>
            <a:ext cx="4354566" cy="2887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04219F-3EEC-47BF-8B53-74B19CA4A320}"/>
              </a:ext>
            </a:extLst>
          </p:cNvPr>
          <p:cNvSpPr/>
          <p:nvPr/>
        </p:nvSpPr>
        <p:spPr>
          <a:xfrm>
            <a:off x="457200" y="457248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Babaeva</a:t>
            </a:r>
            <a:r>
              <a:rPr lang="en-US" sz="800" dirty="0"/>
              <a:t>, Natalia Yu, et al. "Streamer breakdown in elongated, compressed and tilted bubbles immersed in water." </a:t>
            </a:r>
            <a:r>
              <a:rPr lang="en-US" sz="800" i="1" dirty="0"/>
              <a:t>Journal of Physics D: Applied Physics</a:t>
            </a:r>
            <a:r>
              <a:rPr lang="en-US" sz="800" dirty="0"/>
              <a:t> 50.36 (2017): 364001.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57FF7-83F9-4F13-A2DC-3D779A857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824" y="1649689"/>
            <a:ext cx="2737617" cy="28314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37DA4-C721-4BE8-A9B9-7CF10A2A7F8B}"/>
              </a:ext>
            </a:extLst>
          </p:cNvPr>
          <p:cNvSpPr/>
          <p:nvPr/>
        </p:nvSpPr>
        <p:spPr>
          <a:xfrm>
            <a:off x="5470825" y="4578814"/>
            <a:ext cx="2737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</a:rPr>
              <a:t>B S Sommers and J E Foster 2014 </a:t>
            </a:r>
            <a:r>
              <a:rPr lang="en-US" sz="800" i="1" dirty="0">
                <a:latin typeface="Arial" panose="020B0604020202020204" pitchFamily="34" charset="0"/>
              </a:rPr>
              <a:t>Plasma Sources Sci. Technol. </a:t>
            </a:r>
            <a:r>
              <a:rPr lang="en-US" sz="800" b="1" dirty="0">
                <a:latin typeface="Arial" panose="020B0604020202020204" pitchFamily="34" charset="0"/>
              </a:rPr>
              <a:t>23 </a:t>
            </a:r>
            <a:r>
              <a:rPr lang="en-US" sz="800" dirty="0">
                <a:latin typeface="Arial" panose="020B0604020202020204" pitchFamily="34" charset="0"/>
              </a:rPr>
              <a:t>015020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4890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4767264"/>
            <a:ext cx="290945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Plasma-bubble ignition is coupled with the shape of the bubble, which deforms upon ignition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51E9C8-6F98-4457-946F-E72561F8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93" y="1882438"/>
            <a:ext cx="7764466" cy="2651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BCE08E-5466-477A-BAD0-D1D8AD155090}"/>
              </a:ext>
            </a:extLst>
          </p:cNvPr>
          <p:cNvSpPr/>
          <p:nvPr/>
        </p:nvSpPr>
        <p:spPr>
          <a:xfrm>
            <a:off x="3543300" y="4671776"/>
            <a:ext cx="4711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</a:rPr>
              <a:t>P J </a:t>
            </a:r>
            <a:r>
              <a:rPr lang="fr-FR" sz="1200" dirty="0" err="1">
                <a:latin typeface="Arial" panose="020B0604020202020204" pitchFamily="34" charset="0"/>
              </a:rPr>
              <a:t>Bruggeman</a:t>
            </a:r>
            <a:r>
              <a:rPr lang="fr-FR" sz="1200" dirty="0">
                <a:latin typeface="Arial" panose="020B0604020202020204" pitchFamily="34" charset="0"/>
              </a:rPr>
              <a:t> et al 2016 Plasma Sources </a:t>
            </a:r>
            <a:r>
              <a:rPr lang="fr-FR" sz="1200" dirty="0" err="1">
                <a:latin typeface="Arial" panose="020B0604020202020204" pitchFamily="34" charset="0"/>
              </a:rPr>
              <a:t>Sci</a:t>
            </a:r>
            <a:r>
              <a:rPr lang="fr-FR" sz="1200" dirty="0">
                <a:latin typeface="Arial" panose="020B0604020202020204" pitchFamily="34" charset="0"/>
              </a:rPr>
              <a:t>. Technol.25 053002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3105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4767264"/>
            <a:ext cx="290945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The purpose of this research is to characterize large-scale plasma-bubble chambers for water treatment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BDA14F-1C7F-471F-9ED6-1CA8FF33349D}"/>
              </a:ext>
            </a:extLst>
          </p:cNvPr>
          <p:cNvCxnSpPr>
            <a:cxnSpLocks/>
          </p:cNvCxnSpPr>
          <p:nvPr/>
        </p:nvCxnSpPr>
        <p:spPr>
          <a:xfrm>
            <a:off x="3030670" y="2247295"/>
            <a:ext cx="0" cy="8896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8BA298D-F433-47FA-BE09-909772A451EC}"/>
              </a:ext>
            </a:extLst>
          </p:cNvPr>
          <p:cNvCxnSpPr>
            <a:cxnSpLocks/>
          </p:cNvCxnSpPr>
          <p:nvPr/>
        </p:nvCxnSpPr>
        <p:spPr>
          <a:xfrm>
            <a:off x="7988300" y="2692097"/>
            <a:ext cx="0" cy="43933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AA661CB-FEE7-423D-867D-71470D9DDEC0}"/>
              </a:ext>
            </a:extLst>
          </p:cNvPr>
          <p:cNvSpPr/>
          <p:nvPr/>
        </p:nvSpPr>
        <p:spPr>
          <a:xfrm>
            <a:off x="7203811" y="2362537"/>
            <a:ext cx="1568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PhD Thesis (2022)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24DEB6-E2AD-41A4-8146-8541E99A27CB}"/>
              </a:ext>
            </a:extLst>
          </p:cNvPr>
          <p:cNvSpPr/>
          <p:nvPr/>
        </p:nvSpPr>
        <p:spPr>
          <a:xfrm>
            <a:off x="161929" y="4144283"/>
            <a:ext cx="14922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Initial Chamber Design [WITCH]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(Fall 2018)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1D350C-AFCC-4649-9FBB-BF23FBDA7E51}"/>
              </a:ext>
            </a:extLst>
          </p:cNvPr>
          <p:cNvSpPr/>
          <p:nvPr/>
        </p:nvSpPr>
        <p:spPr>
          <a:xfrm>
            <a:off x="2038350" y="4354223"/>
            <a:ext cx="1354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First Bubbles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(Summer 2019)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4717B2A-2803-42E5-8D65-FE60B3A8AF9B}"/>
              </a:ext>
            </a:extLst>
          </p:cNvPr>
          <p:cNvSpPr/>
          <p:nvPr/>
        </p:nvSpPr>
        <p:spPr>
          <a:xfrm>
            <a:off x="2353535" y="1724608"/>
            <a:ext cx="1354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First Plasma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(Fall 2019)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7270EC-7E90-4431-8227-D294BFED9094}"/>
              </a:ext>
            </a:extLst>
          </p:cNvPr>
          <p:cNvSpPr/>
          <p:nvPr/>
        </p:nvSpPr>
        <p:spPr>
          <a:xfrm>
            <a:off x="3082336" y="2406275"/>
            <a:ext cx="1576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Chemical Analysis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(Spring 2020)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671A349-EDAA-4B8E-8A0A-48EF7971AC6D}"/>
              </a:ext>
            </a:extLst>
          </p:cNvPr>
          <p:cNvCxnSpPr>
            <a:cxnSpLocks/>
          </p:cNvCxnSpPr>
          <p:nvPr/>
        </p:nvCxnSpPr>
        <p:spPr>
          <a:xfrm>
            <a:off x="3870591" y="2929495"/>
            <a:ext cx="0" cy="20955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20D9B77-E4DC-4F12-8FE3-F36E76E413CA}"/>
              </a:ext>
            </a:extLst>
          </p:cNvPr>
          <p:cNvSpPr/>
          <p:nvPr/>
        </p:nvSpPr>
        <p:spPr>
          <a:xfrm>
            <a:off x="2711472" y="3167513"/>
            <a:ext cx="5276828" cy="6043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Iterative R&amp;D changes based on bubble, plasma, and chemistry results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812649E-F9BC-4A4B-A1C3-B7F85AF14DD7}"/>
              </a:ext>
            </a:extLst>
          </p:cNvPr>
          <p:cNvSpPr/>
          <p:nvPr/>
        </p:nvSpPr>
        <p:spPr>
          <a:xfrm>
            <a:off x="908050" y="3167513"/>
            <a:ext cx="1811445" cy="6043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Parts acquisition &amp; manufacturing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ED9E77-CFE7-4E8D-BAE0-C31A57487D40}"/>
              </a:ext>
            </a:extLst>
          </p:cNvPr>
          <p:cNvCxnSpPr>
            <a:cxnSpLocks/>
          </p:cNvCxnSpPr>
          <p:nvPr/>
        </p:nvCxnSpPr>
        <p:spPr>
          <a:xfrm>
            <a:off x="2715485" y="3136900"/>
            <a:ext cx="0" cy="12440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A80328-6A8A-4AEC-9C15-C5D8F10EBCC3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908050" y="3136900"/>
            <a:ext cx="0" cy="100738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A23FBC-BB65-40B0-8D2B-ED6799BE2F7C}"/>
              </a:ext>
            </a:extLst>
          </p:cNvPr>
          <p:cNvCxnSpPr>
            <a:cxnSpLocks/>
          </p:cNvCxnSpPr>
          <p:nvPr/>
        </p:nvCxnSpPr>
        <p:spPr>
          <a:xfrm>
            <a:off x="377561" y="3136900"/>
            <a:ext cx="8086989" cy="0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262755D4-F093-47FE-BA69-07FB401651DA}"/>
              </a:ext>
            </a:extLst>
          </p:cNvPr>
          <p:cNvSpPr/>
          <p:nvPr/>
        </p:nvSpPr>
        <p:spPr>
          <a:xfrm>
            <a:off x="3870590" y="3776583"/>
            <a:ext cx="4117710" cy="6043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Applications testing (sterilization, nitrate production, decomposition of organic compounds, etc.) </a:t>
            </a:r>
          </a:p>
        </p:txBody>
      </p:sp>
    </p:spTree>
    <p:extLst>
      <p:ext uri="{BB962C8B-B14F-4D97-AF65-F5344CB8AC3E}">
        <p14:creationId xmlns:p14="http://schemas.microsoft.com/office/powerpoint/2010/main" val="183069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EB71C-7327-4560-8D68-5190670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4767264"/>
            <a:ext cx="290945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8B69DC-B586-4086-8784-CEF363C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Two bubble chambers have been created to study plasma behavior in bubbles</a:t>
            </a:r>
          </a:p>
        </p:txBody>
      </p:sp>
      <p:pic>
        <p:nvPicPr>
          <p:cNvPr id="4" name="Picture 3" descr="A picture containing indoor, table, floor, wall&#10;&#10;Description automatically generated">
            <a:extLst>
              <a:ext uri="{FF2B5EF4-FFF2-40B4-BE49-F238E27FC236}">
                <a16:creationId xmlns:a16="http://schemas.microsoft.com/office/drawing/2014/main" id="{B070EA3F-9FD6-4175-A013-F9FD174F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00" y="1587926"/>
            <a:ext cx="3542455" cy="26568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75A02C02-DC3F-4C62-AC8A-5099BD646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79" y="1587925"/>
            <a:ext cx="3542456" cy="26568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D7F9E8-5F6C-4375-B1CA-619CD7D838D6}"/>
              </a:ext>
            </a:extLst>
          </p:cNvPr>
          <p:cNvSpPr/>
          <p:nvPr/>
        </p:nvSpPr>
        <p:spPr>
          <a:xfrm>
            <a:off x="5262861" y="4459487"/>
            <a:ext cx="29083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WITCH – Plasma Treatment Chamber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0AAD92-5350-494D-9EEF-B4E2A204C31B}"/>
              </a:ext>
            </a:extLst>
          </p:cNvPr>
          <p:cNvSpPr/>
          <p:nvPr/>
        </p:nvSpPr>
        <p:spPr>
          <a:xfrm>
            <a:off x="582523" y="4457998"/>
            <a:ext cx="3942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CAULDRON – Bubble Characterization Chamber</a:t>
            </a:r>
          </a:p>
        </p:txBody>
      </p:sp>
    </p:spTree>
    <p:extLst>
      <p:ext uri="{BB962C8B-B14F-4D97-AF65-F5344CB8AC3E}">
        <p14:creationId xmlns:p14="http://schemas.microsoft.com/office/powerpoint/2010/main" val="209280894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</Template>
  <TotalTime>20351</TotalTime>
  <Words>912</Words>
  <Application>Microsoft Office PowerPoint</Application>
  <PresentationFormat>On-screen Show (16:9)</PresentationFormat>
  <Paragraphs>124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 Math</vt:lpstr>
      <vt:lpstr>NCStateU-horizontal-left-logo</vt:lpstr>
      <vt:lpstr>Plasmas for Life Science Applications  at NC State University</vt:lpstr>
      <vt:lpstr>Interest in plasmas for biological, medical, and agricultural applications has grown in the 15 years</vt:lpstr>
      <vt:lpstr>The Plasma for Life Sciences Lab at NC State  formed in 2017 to join this growing and diverse field</vt:lpstr>
      <vt:lpstr>Plasma can decompose organic compounds in liquids that are difficult to remediate with chemical methods</vt:lpstr>
      <vt:lpstr>Plasma treatment of water is limited by the breakdown voltage of water and contact area with gas</vt:lpstr>
      <vt:lpstr>The shape and size of the bubble is strongly correlated to its ability to form a plasma via the E-field profile</vt:lpstr>
      <vt:lpstr>Plasma-bubble ignition is coupled with the shape of the bubble, which deforms upon ignition</vt:lpstr>
      <vt:lpstr>The purpose of this research is to characterize large-scale plasma-bubble chambers for water treatment</vt:lpstr>
      <vt:lpstr>Two bubble chambers have been created to study plasma behavior in bubbles</vt:lpstr>
      <vt:lpstr>The WITCH ignites plasma with a high voltage potential arranged in a barrel-capacitor configuration</vt:lpstr>
      <vt:lpstr>The capillary tubes are small to mimic the behavior of a wire, and are perforated with small holes for the gas</vt:lpstr>
      <vt:lpstr>CFD simulations are also in place to assist in design of tube to obtain desirable bubbles for plasma ignition</vt:lpstr>
      <vt:lpstr>Image processing is done in MATLAB to identify and count bubbles seen in each photograph</vt:lpstr>
      <vt:lpstr>Machine learning looks promising to supplement traditional image processing for bubble analysis</vt:lpstr>
      <vt:lpstr>The WITCH &amp; the CAULDRON will combine plasmas with fluid mechanics to improve the throughput of liquid-plasma systems</vt:lpstr>
    </vt:vector>
  </TitlesOfParts>
  <Company>NC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 PRISM Presentation</dc:title>
  <dc:creator>Billy Mays</dc:creator>
  <cp:lastModifiedBy>Billy Mays</cp:lastModifiedBy>
  <cp:revision>387</cp:revision>
  <dcterms:created xsi:type="dcterms:W3CDTF">2018-03-13T21:53:14Z</dcterms:created>
  <dcterms:modified xsi:type="dcterms:W3CDTF">2019-08-12T04:31:32Z</dcterms:modified>
</cp:coreProperties>
</file>